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5" r:id="rId4"/>
    <p:sldId id="258" r:id="rId5"/>
    <p:sldId id="287" r:id="rId6"/>
    <p:sldId id="288" r:id="rId7"/>
    <p:sldId id="331" r:id="rId8"/>
    <p:sldId id="332" r:id="rId9"/>
    <p:sldId id="333" r:id="rId10"/>
    <p:sldId id="264" r:id="rId11"/>
    <p:sldId id="265" r:id="rId12"/>
    <p:sldId id="291" r:id="rId13"/>
    <p:sldId id="294" r:id="rId14"/>
    <p:sldId id="304" r:id="rId15"/>
    <p:sldId id="295" r:id="rId16"/>
    <p:sldId id="318" r:id="rId17"/>
    <p:sldId id="267" r:id="rId18"/>
    <p:sldId id="306" r:id="rId19"/>
    <p:sldId id="307" r:id="rId20"/>
    <p:sldId id="321" r:id="rId21"/>
    <p:sldId id="320" r:id="rId22"/>
    <p:sldId id="311" r:id="rId23"/>
    <p:sldId id="312" r:id="rId24"/>
    <p:sldId id="323" r:id="rId25"/>
    <p:sldId id="305" r:id="rId26"/>
    <p:sldId id="314" r:id="rId27"/>
    <p:sldId id="324" r:id="rId28"/>
    <p:sldId id="325" r:id="rId29"/>
    <p:sldId id="326" r:id="rId30"/>
    <p:sldId id="298" r:id="rId31"/>
    <p:sldId id="299" r:id="rId32"/>
    <p:sldId id="301" r:id="rId33"/>
    <p:sldId id="302" r:id="rId34"/>
    <p:sldId id="303" r:id="rId35"/>
    <p:sldId id="315" r:id="rId36"/>
    <p:sldId id="308" r:id="rId37"/>
    <p:sldId id="316" r:id="rId38"/>
    <p:sldId id="277" r:id="rId39"/>
    <p:sldId id="328" r:id="rId40"/>
    <p:sldId id="283" r:id="rId41"/>
    <p:sldId id="297" r:id="rId42"/>
    <p:sldId id="300" r:id="rId43"/>
    <p:sldId id="319" r:id="rId44"/>
    <p:sldId id="327" r:id="rId45"/>
    <p:sldId id="329" r:id="rId46"/>
    <p:sldId id="309" r:id="rId47"/>
    <p:sldId id="330" r:id="rId48"/>
    <p:sldId id="286" r:id="rId49"/>
    <p:sldId id="278" r:id="rId5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howGuides="1">
      <p:cViewPr varScale="1">
        <p:scale>
          <a:sx n="130" d="100"/>
          <a:sy n="130" d="100"/>
        </p:scale>
        <p:origin x="150" y="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000" b="1" i="0" u="none" strike="noStrike" kern="1200" spc="0" baseline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 err="1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 самообслуживания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Матвей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Август, 2023 г.</c:v>
                </c:pt>
                <c:pt idx="3">
                  <c:v>Декабрь, 2023 г.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3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Роман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Август, 2023 г.</c:v>
                </c:pt>
                <c:pt idx="3">
                  <c:v>Декабрь, 2023 г.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</c:v>
                </c:pt>
                <c:pt idx="3">
                  <c:v>0.95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280888"/>
        <c:axId val="292283240"/>
      </c:barChart>
      <c:catAx>
        <c:axId val="29228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292283240"/>
        <c:crosses val="autoZero"/>
        <c:auto val="1"/>
        <c:lblAlgn val="ctr"/>
        <c:lblOffset val="100"/>
        <c:noMultiLvlLbl val="0"/>
      </c:catAx>
      <c:valAx>
        <c:axId val="292283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292280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000" b="1" i="0" u="none" strike="noStrike" kern="1200" baseline="0">
              <a:solidFill>
                <a:srgbClr val="660033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581ff37-04de-43dd-b7d7-608c358074d7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0451425524934383"/>
          <c:y val="0.137609498031496"/>
          <c:w val="0.927774114173228"/>
          <c:h val="0.689982283464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ГипотоуснГипер тонусУстойчивость артикуляционных движений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3">
                  <c:v>Категория 4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7101744"/>
        <c:axId val="627103824"/>
      </c:barChart>
      <c:catAx>
        <c:axId val="6271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27103824"/>
        <c:crosses val="autoZero"/>
        <c:auto val="1"/>
        <c:lblAlgn val="ctr"/>
        <c:lblOffset val="100"/>
        <c:noMultiLvlLbl val="0"/>
      </c:catAx>
      <c:valAx>
        <c:axId val="62710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2710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1531bc5-1ef9-4dae-8ab3-fdd5b7041e09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3.png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524184" y="2474817"/>
            <a:ext cx="1026964" cy="1983006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072066" y="2714626"/>
            <a:ext cx="957482" cy="1799140"/>
          </a:xfrm>
          <a:prstGeom prst="rect">
            <a:avLst/>
          </a:prstGeom>
          <a:noFill/>
        </p:spPr>
      </p:pic>
      <p:pic>
        <p:nvPicPr>
          <p:cNvPr id="10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6919756" y="2758693"/>
            <a:ext cx="1637567" cy="1400951"/>
          </a:xfrm>
          <a:prstGeom prst="rect">
            <a:avLst/>
          </a:prstGeom>
          <a:noFill/>
        </p:spPr>
      </p:pic>
      <p:pic>
        <p:nvPicPr>
          <p:cNvPr id="12" name="Picture 14" descr="25 (264x700, 131Kb)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00298" y="2407226"/>
            <a:ext cx="785818" cy="2083610"/>
          </a:xfrm>
          <a:prstGeom prst="rect">
            <a:avLst/>
          </a:prstGeom>
          <a:noFill/>
        </p:spPr>
      </p:pic>
      <p:pic>
        <p:nvPicPr>
          <p:cNvPr id="13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1285852" y="3000378"/>
            <a:ext cx="1385897" cy="1732373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6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3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3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7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8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2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21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86116" y="2928940"/>
            <a:ext cx="1785918" cy="1617290"/>
          </a:xfrm>
          <a:prstGeom prst="rect">
            <a:avLst/>
          </a:prstGeom>
          <a:noFill/>
        </p:spPr>
      </p:pic>
      <p:pic>
        <p:nvPicPr>
          <p:cNvPr id="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117975" y="2945164"/>
            <a:ext cx="1281081" cy="164307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9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4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29454" y="2942430"/>
            <a:ext cx="1928794" cy="1746676"/>
          </a:xfrm>
          <a:prstGeom prst="rect">
            <a:avLst/>
          </a:prstGeom>
          <a:noFill/>
        </p:spPr>
      </p:pic>
      <p:pic>
        <p:nvPicPr>
          <p:cNvPr id="26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rot="730823">
            <a:off x="495605" y="2954076"/>
            <a:ext cx="1752587" cy="14993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358082" y="2505246"/>
            <a:ext cx="1161562" cy="2242908"/>
          </a:xfrm>
          <a:prstGeom prst="rect">
            <a:avLst/>
          </a:prstGeom>
          <a:noFill/>
        </p:spPr>
      </p:pic>
      <p:pic>
        <p:nvPicPr>
          <p:cNvPr id="9" name="Picture 14" descr="25 (264x700, 131Kb)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10" y="2357436"/>
            <a:ext cx="858481" cy="2276276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6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5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6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285720" y="2786064"/>
            <a:ext cx="1571636" cy="1964547"/>
          </a:xfrm>
          <a:prstGeom prst="rect">
            <a:avLst/>
          </a:prstGeom>
          <a:noFill/>
        </p:spPr>
      </p:pic>
      <p:pic>
        <p:nvPicPr>
          <p:cNvPr id="27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7643834" y="2571750"/>
            <a:ext cx="1028920" cy="1933374"/>
          </a:xfrm>
          <a:prstGeom prst="rect">
            <a:avLst/>
          </a:prstGeom>
          <a:noFill/>
        </p:spPr>
      </p:pic>
      <p:pic>
        <p:nvPicPr>
          <p:cNvPr id="2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408385" y="2948649"/>
            <a:ext cx="1332003" cy="17083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2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6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7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651853" y="3039012"/>
            <a:ext cx="863589" cy="1667539"/>
          </a:xfrm>
          <a:prstGeom prst="rect">
            <a:avLst/>
          </a:prstGeom>
          <a:noFill/>
        </p:spPr>
      </p:pic>
      <p:pic>
        <p:nvPicPr>
          <p:cNvPr id="29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43042" y="3286130"/>
            <a:ext cx="1214445" cy="1518057"/>
          </a:xfrm>
          <a:prstGeom prst="rect">
            <a:avLst/>
          </a:prstGeom>
          <a:noFill/>
        </p:spPr>
      </p:pic>
      <p:pic>
        <p:nvPicPr>
          <p:cNvPr id="30" name="Picture 14" descr="25 (264x700, 131Kb)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488" y="3000377"/>
            <a:ext cx="642942" cy="1704772"/>
          </a:xfrm>
          <a:prstGeom prst="rect">
            <a:avLst/>
          </a:prstGeom>
          <a:noFill/>
        </p:spPr>
      </p:pic>
      <p:pic>
        <p:nvPicPr>
          <p:cNvPr id="3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6182" y="3286130"/>
            <a:ext cx="1571636" cy="1423240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429256" y="3143254"/>
            <a:ext cx="785818" cy="1476578"/>
          </a:xfrm>
          <a:prstGeom prst="rect">
            <a:avLst/>
          </a:prstGeom>
          <a:noFill/>
        </p:spPr>
      </p:pic>
      <p:pic>
        <p:nvPicPr>
          <p:cNvPr id="33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7341061" y="3254782"/>
            <a:ext cx="1419378" cy="1214289"/>
          </a:xfrm>
          <a:prstGeom prst="rect">
            <a:avLst/>
          </a:prstGeom>
          <a:noFill/>
        </p:spPr>
      </p:pic>
      <p:pic>
        <p:nvPicPr>
          <p:cNvPr id="34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383580" y="3346892"/>
            <a:ext cx="1060888" cy="13606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8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3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12">
            <a:lum bright="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84355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endParaRPr lang="ru-RU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1272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Муниципальное дошкольное образовательное учреждение</a:t>
            </a:r>
            <a:endParaRPr lang="ru-RU" sz="1200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«Детский сад № 117 </a:t>
            </a:r>
            <a:r>
              <a:rPr lang="ru-RU" sz="1200" b="1" dirty="0" err="1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Тракторозаводского</a:t>
            </a: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района Волгограда»</a:t>
            </a:r>
            <a:endParaRPr lang="ru-RU" sz="12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49163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Педагогический проект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«ХОЧУ И БУДУ! БЫТЬ ЗДОРОВЫМ!!!»</a:t>
            </a:r>
            <a:endParaRPr lang="ru-RU" sz="2400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2908269"/>
            <a:ext cx="36358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Подготовили:</a:t>
            </a:r>
            <a:endParaRPr lang="ru-RU" sz="1200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Воспитатель, </a:t>
            </a:r>
            <a:r>
              <a:rPr lang="ru-RU" sz="1200" b="1" dirty="0" err="1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Бутова Ю.А</a:t>
            </a: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200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Педагог-психолог, Пилюгина О.А.</a:t>
            </a:r>
            <a:endParaRPr lang="ru-RU" sz="12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4155926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ru-RU" sz="1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Волгоград, 2024 г.</a:t>
            </a:r>
            <a:endParaRPr lang="ru-RU" sz="12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91933" y="77155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Валеологические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уроки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/>
          <a:stretch>
            <a:fillRect/>
          </a:stretch>
        </p:blipFill>
        <p:spPr>
          <a:xfrm>
            <a:off x="683568" y="1260213"/>
            <a:ext cx="3744416" cy="32646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347614"/>
            <a:ext cx="880575" cy="1170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0213"/>
            <a:ext cx="3888432" cy="32646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40" y="1275606"/>
            <a:ext cx="877900" cy="117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4592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с детьми-наставниками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формированию навыков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самоосбслуживания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5646"/>
            <a:ext cx="3844954" cy="28950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35646"/>
            <a:ext cx="3844955" cy="28950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843558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с детьми наставниками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формированию навыков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самоосбслуживания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/>
          <a:stretch>
            <a:fillRect/>
          </a:stretch>
        </p:blipFill>
        <p:spPr>
          <a:xfrm>
            <a:off x="611560" y="1680204"/>
            <a:ext cx="3600400" cy="28735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10483"/>
            <a:ext cx="3703638" cy="28432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4364" y="555526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с детьми наставниками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формированию навыков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самоосбслуживания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1" r="17898" b="21601"/>
          <a:stretch>
            <a:fillRect/>
          </a:stretch>
        </p:blipFill>
        <p:spPr>
          <a:xfrm>
            <a:off x="4644008" y="1707655"/>
            <a:ext cx="3903329" cy="2816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1"/>
          <a:stretch>
            <a:fillRect/>
          </a:stretch>
        </p:blipFill>
        <p:spPr>
          <a:xfrm>
            <a:off x="638013" y="1779663"/>
            <a:ext cx="3672408" cy="27366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>
            <a:fillRect/>
          </a:stretch>
        </p:blipFill>
        <p:spPr>
          <a:xfrm>
            <a:off x="633697" y="1635646"/>
            <a:ext cx="3071047" cy="2941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1" b="16401"/>
          <a:stretch>
            <a:fillRect/>
          </a:stretch>
        </p:blipFill>
        <p:spPr>
          <a:xfrm>
            <a:off x="5508104" y="1599641"/>
            <a:ext cx="3024336" cy="30139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1403648" y="771550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с детьми наставниками по формированию навыков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самоосбслуживания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43558"/>
            <a:ext cx="5094312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059582"/>
            <a:ext cx="6264696" cy="106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000" b="1" i="1" u="sng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Кинезиология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наука о развитии головного мозга через </a:t>
            </a:r>
            <a:r>
              <a:rPr lang="ru-RU" sz="2000" b="1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движение. </a:t>
            </a:r>
            <a:endParaRPr lang="ru-RU" sz="2000" b="1" u="sng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000" b="1" i="1" u="sng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Кинезиологические</a:t>
            </a:r>
            <a:r>
              <a:rPr lang="ru-RU" sz="2000" b="1" i="1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комплекс движений позволяющих активизировать межполушарное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воздействие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83518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упражнений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112" y="2125707"/>
            <a:ext cx="2916055" cy="24222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125708"/>
            <a:ext cx="3248532" cy="23910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104" y="2145568"/>
            <a:ext cx="2916055" cy="24222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699542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упражнений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3"/>
          <a:stretch>
            <a:fillRect/>
          </a:stretch>
        </p:blipFill>
        <p:spPr>
          <a:xfrm>
            <a:off x="611560" y="1707654"/>
            <a:ext cx="3816424" cy="288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7654"/>
            <a:ext cx="3631630" cy="288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55526"/>
            <a:ext cx="1380838" cy="11521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9954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упражнений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1670"/>
            <a:ext cx="3672408" cy="26642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99" y="1851670"/>
            <a:ext cx="3620515" cy="27260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37" y="627534"/>
            <a:ext cx="1333733" cy="122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99542"/>
            <a:ext cx="7740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упражнений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13601"/>
          <a:stretch>
            <a:fillRect/>
          </a:stretch>
        </p:blipFill>
        <p:spPr>
          <a:xfrm>
            <a:off x="611560" y="2002575"/>
            <a:ext cx="3096344" cy="25133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23400" b="24801"/>
          <a:stretch>
            <a:fillRect/>
          </a:stretch>
        </p:blipFill>
        <p:spPr>
          <a:xfrm>
            <a:off x="4139952" y="2010277"/>
            <a:ext cx="4361259" cy="25056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210" y="627534"/>
            <a:ext cx="1648001" cy="137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1914" y="562217"/>
            <a:ext cx="6174432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артикуляционной гимнастики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элементами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бионергопластики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0215" algn="ct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4248" y="2473508"/>
            <a:ext cx="1800200" cy="20424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2763529" y="1517863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синхронные, ритмичные движения артикуляционного аппарата и кисти руки, способствующие равномерному распределению биологической энергии в организме.</a:t>
            </a:r>
            <a:endParaRPr lang="ru-RU" sz="2000" b="1" i="0" dirty="0">
              <a:solidFill>
                <a:srgbClr val="6600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1" y="2355726"/>
            <a:ext cx="1961043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84355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endParaRPr lang="ru-RU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55526"/>
            <a:ext cx="7488832" cy="395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buFontTx/>
              <a:buNone/>
            </a:pPr>
            <a:r>
              <a:rPr lang="ru-RU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 </a:t>
            </a:r>
            <a:r>
              <a:rPr lang="ru-RU" sz="25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«Забота о здоровье — </a:t>
            </a:r>
            <a:endParaRPr lang="ru-RU" sz="25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sz="25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важнейший труд воспитателя. </a:t>
            </a:r>
            <a:endParaRPr lang="ru-RU" sz="2500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sz="25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sz="25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жизнерадостности, бодрости детей зависит их духовная жизнь, мировоззрение, умственное развитие, прочность знаний, вера в свои </a:t>
            </a:r>
            <a:r>
              <a:rPr lang="ru-RU" sz="25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силы»</a:t>
            </a:r>
            <a:r>
              <a:rPr lang="ru-RU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endParaRPr lang="ru-RU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</a:t>
            </a:r>
            <a:endParaRPr lang="ru-RU" b="1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buFontTx/>
              <a:buNone/>
            </a:pPr>
            <a:r>
              <a:rPr lang="ru-RU" sz="25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5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В.А. Сухомлинский</a:t>
            </a:r>
            <a:endParaRPr lang="ru-RU" sz="25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699542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упражнений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элементами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бионергопластики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4" r="28738" b="20995"/>
          <a:stretch>
            <a:fillRect/>
          </a:stretch>
        </p:blipFill>
        <p:spPr>
          <a:xfrm>
            <a:off x="611560" y="2139702"/>
            <a:ext cx="3528392" cy="23655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406" r="9838" b="12463"/>
          <a:stretch>
            <a:fillRect/>
          </a:stretch>
        </p:blipFill>
        <p:spPr>
          <a:xfrm>
            <a:off x="4644008" y="2139703"/>
            <a:ext cx="3888432" cy="23655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397" y="627534"/>
            <a:ext cx="1329043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упражнений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элементами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бионергопластики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5350"/>
          <a:stretch>
            <a:fillRect/>
          </a:stretch>
        </p:blipFill>
        <p:spPr>
          <a:xfrm>
            <a:off x="611560" y="1827486"/>
            <a:ext cx="3672408" cy="26884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b="15205"/>
          <a:stretch>
            <a:fillRect/>
          </a:stretch>
        </p:blipFill>
        <p:spPr>
          <a:xfrm>
            <a:off x="4860032" y="1827486"/>
            <a:ext cx="3744416" cy="2688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02084"/>
            <a:ext cx="1329043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упражнений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элементами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бионергопластики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5350"/>
          <a:stretch>
            <a:fillRect/>
          </a:stretch>
        </p:blipFill>
        <p:spPr>
          <a:xfrm>
            <a:off x="611560" y="1750858"/>
            <a:ext cx="3600400" cy="2765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b="15205"/>
          <a:stretch>
            <a:fillRect/>
          </a:stretch>
        </p:blipFill>
        <p:spPr>
          <a:xfrm>
            <a:off x="4572000" y="1753559"/>
            <a:ext cx="3960440" cy="27624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58" y="527080"/>
            <a:ext cx="1327282" cy="1223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43558"/>
            <a:ext cx="5094312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699542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офтальмотренажёра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В.Ф.Базарнова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20601" r="11005" b="7239"/>
          <a:stretch>
            <a:fillRect/>
          </a:stretch>
        </p:blipFill>
        <p:spPr>
          <a:xfrm>
            <a:off x="2051720" y="1419622"/>
            <a:ext cx="5328592" cy="2952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зрительной гимнастики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офтальмотренажёру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В.Ф.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Базарнова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4"/>
          <a:stretch>
            <a:fillRect/>
          </a:stretch>
        </p:blipFill>
        <p:spPr>
          <a:xfrm>
            <a:off x="611560" y="1563638"/>
            <a:ext cx="3702512" cy="29480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/>
          <a:stretch>
            <a:fillRect/>
          </a:stretch>
        </p:blipFill>
        <p:spPr>
          <a:xfrm>
            <a:off x="4716016" y="1563638"/>
            <a:ext cx="3847653" cy="29480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682192"/>
            <a:ext cx="3600400" cy="28295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25015" b="1"/>
          <a:stretch>
            <a:fillRect/>
          </a:stretch>
        </p:blipFill>
        <p:spPr>
          <a:xfrm>
            <a:off x="5220072" y="1676534"/>
            <a:ext cx="3312368" cy="28352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1547664" y="627534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зрительной гимнастики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офтальмотренажёру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В.Ф.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Базарнова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7664" y="627534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Использование зрительных дорожек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2" t="8195" r="-20044" b="-8195"/>
          <a:stretch>
            <a:fillRect/>
          </a:stretch>
        </p:blipFill>
        <p:spPr>
          <a:xfrm>
            <a:off x="755576" y="1275606"/>
            <a:ext cx="4752528" cy="35283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00"/>
          <a:stretch>
            <a:fillRect/>
          </a:stretch>
        </p:blipFill>
        <p:spPr>
          <a:xfrm>
            <a:off x="5292080" y="1275606"/>
            <a:ext cx="3238019" cy="32166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7664" y="627534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Использование зрительных дорожек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b="12200"/>
          <a:stretch>
            <a:fillRect/>
          </a:stretch>
        </p:blipFill>
        <p:spPr>
          <a:xfrm>
            <a:off x="611560" y="1398445"/>
            <a:ext cx="3312368" cy="3114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r="9528" b="12200"/>
          <a:stretch>
            <a:fillRect/>
          </a:stretch>
        </p:blipFill>
        <p:spPr>
          <a:xfrm>
            <a:off x="5292080" y="1398445"/>
            <a:ext cx="3207767" cy="3115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7664" y="627534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Использование нетрадиционной техники зрительной гимнастики с повседневными картинками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91501"/>
            <a:ext cx="3456384" cy="28759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91501"/>
            <a:ext cx="3600400" cy="28597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Упражнения с нетрадиционными физкультурными тренажёрами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3368812" cy="253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95686"/>
            <a:ext cx="3343598" cy="25175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627534"/>
            <a:ext cx="6048672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5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воспитанникам муниципального дошкольного образовательного учреждения «Детский сад № 117 Тракторозаводского района Волгограда» (далее - МОУ Детского сада № 117), имеющим статус ребёнок-инвалид, высокий уровень реального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здоровья,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успешную социализацию в обществе сверстников и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взрослых через наставничество,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их </a:t>
            </a:r>
            <a:r>
              <a:rPr lang="ru-RU" sz="2000" b="1" dirty="0" err="1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валеологической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культуры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</a:t>
            </a:r>
            <a:r>
              <a:rPr lang="ru-RU" sz="2000" b="1" dirty="0" err="1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здоровьесберегающих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технологий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Упражнения с нетрадиционными физкультурными тренажёрами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4" y="1923678"/>
            <a:ext cx="3527846" cy="26562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3677"/>
            <a:ext cx="3486488" cy="26562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Упражнения с нетрадиционными физкультурными тренажёрами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27600"/>
          <a:stretch>
            <a:fillRect/>
          </a:stretch>
        </p:blipFill>
        <p:spPr>
          <a:xfrm>
            <a:off x="611560" y="1923164"/>
            <a:ext cx="3672408" cy="2645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3401"/>
          <a:stretch>
            <a:fillRect/>
          </a:stretch>
        </p:blipFill>
        <p:spPr>
          <a:xfrm>
            <a:off x="5076056" y="1923164"/>
            <a:ext cx="3431857" cy="2645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Упражнения с нетрадиционными физкультурными тренажёрами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3600" r="7235" b="5201"/>
          <a:stretch>
            <a:fillRect/>
          </a:stretch>
        </p:blipFill>
        <p:spPr>
          <a:xfrm>
            <a:off x="611560" y="1707654"/>
            <a:ext cx="3024336" cy="28399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16401" b="16401"/>
          <a:stretch>
            <a:fillRect/>
          </a:stretch>
        </p:blipFill>
        <p:spPr>
          <a:xfrm>
            <a:off x="5508104" y="1721199"/>
            <a:ext cx="3056954" cy="2826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Упражнения с нетрадиционными физкультурными тренажёрами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33201" r="22110"/>
          <a:stretch>
            <a:fillRect/>
          </a:stretch>
        </p:blipFill>
        <p:spPr>
          <a:xfrm>
            <a:off x="5580112" y="1635646"/>
            <a:ext cx="3024336" cy="29239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11665" b="21137"/>
          <a:stretch>
            <a:fillRect/>
          </a:stretch>
        </p:blipFill>
        <p:spPr>
          <a:xfrm>
            <a:off x="611560" y="1635646"/>
            <a:ext cx="2952328" cy="29119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Знакомство с пиктограммой здоровья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/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3" y="1203598"/>
            <a:ext cx="3872753" cy="33843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с родителями (законными представителями)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Просвещение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b="30401"/>
          <a:stretch>
            <a:fillRect/>
          </a:stretch>
        </p:blipFill>
        <p:spPr>
          <a:xfrm>
            <a:off x="611560" y="1923678"/>
            <a:ext cx="2592288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1" b="24800"/>
          <a:stretch>
            <a:fillRect/>
          </a:stretch>
        </p:blipFill>
        <p:spPr>
          <a:xfrm rot="16200000">
            <a:off x="5835518" y="1740280"/>
            <a:ext cx="2585532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" t="20459" r="1800" b="16443"/>
          <a:stretch>
            <a:fillRect/>
          </a:stretch>
        </p:blipFill>
        <p:spPr>
          <a:xfrm rot="5400000">
            <a:off x="3414713" y="1851670"/>
            <a:ext cx="1643342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с родителями (законными представителями)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Ознакомление с «Пиктограммой выходного дня»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/>
          <a:srcRect l="3125" r="25003"/>
          <a:stretch>
            <a:fillRect/>
          </a:stretch>
        </p:blipFill>
        <p:spPr>
          <a:xfrm>
            <a:off x="611560" y="1572210"/>
            <a:ext cx="3024336" cy="3005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11510"/>
            <a:ext cx="74888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«Использование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кинеологических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упражнений в домашних условиях»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09" y="1580561"/>
            <a:ext cx="1835177" cy="2914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401"/>
          <a:stretch>
            <a:fillRect/>
          </a:stretch>
        </p:blipFill>
        <p:spPr>
          <a:xfrm>
            <a:off x="5523507" y="1563638"/>
            <a:ext cx="3008933" cy="2931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7" y="1601717"/>
            <a:ext cx="2632852" cy="2931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11510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«Совместная творческая деятельность»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09" y="1580561"/>
            <a:ext cx="1835177" cy="2914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401"/>
          <a:stretch>
            <a:fillRect/>
          </a:stretch>
        </p:blipFill>
        <p:spPr>
          <a:xfrm>
            <a:off x="5523507" y="1563638"/>
            <a:ext cx="3008933" cy="2931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7" y="1601717"/>
            <a:ext cx="2632852" cy="2931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2547809" cy="3296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20" y="1269691"/>
            <a:ext cx="2592288" cy="33079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59" y="1269691"/>
            <a:ext cx="2597121" cy="3325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555526"/>
            <a:ext cx="6624736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старшего дошкольного возраста, в том числе у детей-инвалидов, стойкую мотивацию на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ЗОЖ;</a:t>
            </a:r>
            <a:endParaRPr lang="ru-RU" b="1" dirty="0" smtClean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спешная социализация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ребёнка-инвалида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группы общеразвивающей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направленности;</a:t>
            </a:r>
            <a:endParaRPr lang="ru-RU" b="1" dirty="0">
              <a:solidFill>
                <a:srgbClr val="66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Апробирование современных </a:t>
            </a:r>
            <a:r>
              <a:rPr lang="ru-RU" b="1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 и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нетрадиционные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тренажёры в работе с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дошкольниками;</a:t>
            </a:r>
            <a:endParaRPr lang="ru-RU" b="1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доступной игровой среды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нетрадиционными </a:t>
            </a:r>
            <a:r>
              <a:rPr lang="ru-RU" b="1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здоровьесберегающими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тренажёрами;</a:t>
            </a:r>
            <a:endParaRPr lang="ru-RU" b="1" dirty="0">
              <a:solidFill>
                <a:srgbClr val="66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культуры </a:t>
            </a: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</a:t>
            </a:r>
            <a:r>
              <a:rPr lang="ru-RU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dirty="0">
              <a:solidFill>
                <a:srgbClr val="66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проекта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7614"/>
            <a:ext cx="2550311" cy="31936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414" y="1347613"/>
            <a:ext cx="2375730" cy="31823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347613"/>
            <a:ext cx="2339831" cy="31707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проекта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0"/>
          <a:stretch>
            <a:fillRect/>
          </a:stretch>
        </p:blipFill>
        <p:spPr>
          <a:xfrm>
            <a:off x="577944" y="1275605"/>
            <a:ext cx="2841928" cy="32725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b="38799"/>
          <a:stretch>
            <a:fillRect/>
          </a:stretch>
        </p:blipFill>
        <p:spPr>
          <a:xfrm>
            <a:off x="5652120" y="1275605"/>
            <a:ext cx="2877979" cy="32725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954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Показ упражнений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элементами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бионергопластики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995686"/>
            <a:ext cx="3415605" cy="257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95686"/>
            <a:ext cx="3415606" cy="257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568" y="1370910"/>
            <a:ext cx="2946384" cy="360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58004" y="1227938"/>
            <a:ext cx="2864641" cy="38046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7155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568" y="1370910"/>
            <a:ext cx="2946384" cy="360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58004" y="1227938"/>
            <a:ext cx="2864641" cy="38046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55526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проекта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195736" y="1203598"/>
          <a:ext cx="482453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55526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Итоговые результаты проекта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60004" y="10795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84355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endParaRPr lang="ru-RU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09615"/>
            <a:ext cx="7776864" cy="1883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lnSpc>
                <a:spcPct val="15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ЗДОРОВЬЕ РЕБЁНКА - ПРЕВЫШЕ ВСЕГО!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5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БОГАТСТВО ЗЕМЛИ НЕ ЗАМЕНИТ ЕГО!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5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ЗДОРОВЬЕ НЕ КУПИШЬ, НИКТО НЕ ПРОДАСТ!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5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ЕГО СБЕРЕГИТЕ ДЛЯ БУДУЩИХ НАС!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23614" b="2072"/>
          <a:stretch>
            <a:fillRect/>
          </a:stretch>
        </p:blipFill>
        <p:spPr>
          <a:xfrm>
            <a:off x="3059832" y="2512256"/>
            <a:ext cx="2736304" cy="20947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347614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2800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endParaRPr lang="ru-RU" sz="2800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БУДЬТЕ ЗДОРОВЫ!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43558"/>
            <a:ext cx="604867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indent="450215" algn="just"/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с ОВЗ навыки заботы о своем здоровье являются особенно важными, поэтому формирование у них когнитивных и поведенческих представлений о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ЗОЖ, КГН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способствовать адаптации к условиям окружающей среды, поддержанию и укреплению здоровья, а также подготовка к социализации и интеграции в среду нормально развивающихся сверстников.</a:t>
            </a:r>
            <a:endParaRPr lang="ru-RU" sz="2000" b="1" dirty="0">
              <a:solidFill>
                <a:srgbClr val="66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indent="450215" algn="just">
              <a:spcAft>
                <a:spcPts val="0"/>
              </a:spcAft>
            </a:pPr>
            <a:endParaRPr lang="ru-RU" sz="1600" b="1" dirty="0">
              <a:solidFill>
                <a:srgbClr val="6600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9862"/>
            <a:ext cx="1776611" cy="17766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43558"/>
            <a:ext cx="6048672" cy="538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НОВИЗНА ПРОЕКТА: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мероприятий оздоровительного характера, отраженная в проекте «Хочу и буду! Быть здоровым!», делится на оздоровительно-педагогические занятия и физкультурно-оздоровительную работу – это режимные моменты, развлечения, оздоровительные часы, упражнения и тренинги.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режим дня включены оздоровительные моменты: это обучение детей-инвалидов приёмам самомассажа, зрительной, пальчиковой, гимнастик, введение упражнений по профилактике и коррекции нарушений опорно-двигательного аппарата, обучение детей способам психической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проведение закаливающих мероприятий, игровые формы использования нетрадиционного физкультурного оборудования, организации двигательной активности детей.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проведении утренней гимнастики и физкультминуток используются элементы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кинезеологии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 проведении образовательной деятельности с высоким напряжением глаз используется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офтальмотренажёр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В.Ф.Базарнова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Особое место в проекте занимает привлечение воспитанников группы к роли наставников для детей с ОВЗ, воспитание в них ответственности и заботы к своим подопечным, воспитание толерантного отношения к своим товарищам, имеющим особые образовательные потребности.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83518"/>
            <a:ext cx="6048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активной позиции у воспитанников старшего дошкольного возраста, в том числе детей со статусом ребенок-инвалид, по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здоровьеукреплению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у детей старшего дошкольного возраста толерантности, ответственности и осознанной заботы к своим товарищам, имеющим особые образовательные потребности;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детей с ОВЗ в условиях группы общеразвивающей направленности;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эффективных форм и методов работы с детьми-инвалидами по приобщению к ЗОЖ с учетом активизации их самостоятельности в самоорганизации двигательной деятельности и самоконтроле.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учетом того, что знания о правильном питании, о пользе сна, о пользе физических упражнений и закаливании у воспитанников формируются и закрепляются в ежедневной деятельности, то фиксация результатов достижения по этим направлениям ЗОЖ планомерно ведётся педагогами посредством диагностических наблюдений два раза в год в начале и конце учебного периода. 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показателями эффективности реализации данного проекта по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валеологическому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воспитанию у детей-инвалидов дошкольного возраста будет наличие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навыков самообслуживания у детей- инвалидов (ухода за кожей и частями тела); 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умений выполнять физические упражнения для укрепления мышц, делать зарядку, делать гимнастику для глаз;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умений выполнять упражнения по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кинезиологии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биоэнергоплатике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умений выполнять режим дня, вести здоровый образ жизни; 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43558"/>
            <a:ext cx="6048672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информационно–</a:t>
            </a:r>
            <a:r>
              <a:rPr lang="ru-RU" sz="2000" b="1" i="1" dirty="0" err="1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практико</a:t>
            </a:r>
            <a:r>
              <a:rPr lang="ru-RU" sz="2000" b="1" i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–ориентированный,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долгосрочный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РЕАЛИЗАЦИИ: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2023 г. - декабрь, 2023 г.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подготовительной к школе группы № 14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(законные представители), 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</a:t>
            </a: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группы, 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педагог-психолог.</a:t>
            </a:r>
            <a:endParaRPr lang="ru-RU" sz="2000" b="1" dirty="0">
              <a:solidFill>
                <a:srgbClr val="6600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55526"/>
            <a:ext cx="741682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организации реализации проекта 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r>
              <a:rPr lang="ru-RU" sz="2000" b="1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Валеологические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уроки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детей наставников с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детьми-инвалидами для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формирования навыков самообслуживания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в режимные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моменты современных </a:t>
            </a:r>
            <a:r>
              <a:rPr lang="ru-RU" sz="2000" b="1" dirty="0" err="1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технологий; 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7505" lvl="1" indent="-357505">
              <a:buFontTx/>
              <a:buChar char="-"/>
            </a:pP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нетрадиционных физкультурных тренажёров для развития общей координации движений детей-инвалидов и в целом всей 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группы.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00100" lvl="1" indent="-800100">
              <a:buFontTx/>
              <a:buChar char="-"/>
            </a:pPr>
            <a:endParaRPr lang="ru-RU" sz="2000" b="1" dirty="0" smtClean="0">
              <a:solidFill>
                <a:srgbClr val="990099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endParaRPr lang="ru-RU" sz="2000" b="1" dirty="0" smtClean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/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7288</Words>
  <Application>WPS Presentation</Application>
  <PresentationFormat>Экран (16:9)</PresentationFormat>
  <Paragraphs>188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Arial</vt:lpstr>
      <vt:lpstr>SimSun</vt:lpstr>
      <vt:lpstr>Wingdings</vt:lpstr>
      <vt:lpstr>Arial Black</vt:lpstr>
      <vt:lpstr>Verdana</vt:lpstr>
      <vt:lpstr>Times New Roman</vt:lpstr>
      <vt:lpstr>Calibri</vt:lpstr>
      <vt:lpstr>Symbol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yupi_</cp:lastModifiedBy>
  <cp:revision>83</cp:revision>
  <dcterms:created xsi:type="dcterms:W3CDTF">2017-04-22T18:02:00Z</dcterms:created>
  <dcterms:modified xsi:type="dcterms:W3CDTF">2026-05-27T19:31:59Z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166AE9CBF8AB4085BDE4DD24D5AE79A2_12</vt:lpwstr>
  </property>
  <property fmtid="{D5CDD505-2E9C-101B-9397-08002B2CF9AE}" pid="3" name="KSOProductBuildVer">
    <vt:lpwstr>1049-12.1.0.26372</vt:lpwstr>
  </property>
</Properties>
</file>